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Barlow SemiCondensed Heavy" charset="1" panose="00000A06000000000000"/>
      <p:regular r:id="rId13"/>
    </p:embeddedFont>
    <p:embeddedFont>
      <p:font typeface="Barlow SemiCondensed" charset="1" panose="00000506000000000000"/>
      <p:regular r:id="rId14"/>
    </p:embeddedFont>
    <p:embeddedFont>
      <p:font typeface="Barlow SemiCondensed Bold" charset="1" panose="00000806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png>
</file>

<file path=ppt/media/image5.svg>
</file>

<file path=ppt/media/image6.jpeg>
</file>

<file path=ppt/media/image7.jpe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15137" y="0"/>
            <a:ext cx="12426669" cy="10287000"/>
            <a:chOff x="0" y="0"/>
            <a:chExt cx="3272867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2868" cy="2709333"/>
            </a:xfrm>
            <a:custGeom>
              <a:avLst/>
              <a:gdLst/>
              <a:ahLst/>
              <a:cxnLst/>
              <a:rect r="r" b="b" t="t" l="l"/>
              <a:pathLst>
                <a:path h="2709333" w="3272868">
                  <a:moveTo>
                    <a:pt x="0" y="0"/>
                  </a:moveTo>
                  <a:lnTo>
                    <a:pt x="3272868" y="0"/>
                  </a:lnTo>
                  <a:lnTo>
                    <a:pt x="327286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B023E">
                <a:alpha val="6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272867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5844857" y="-1754336"/>
            <a:ext cx="15366059" cy="14661781"/>
          </a:xfrm>
          <a:custGeom>
            <a:avLst/>
            <a:gdLst/>
            <a:ahLst/>
            <a:cxnLst/>
            <a:rect r="r" b="b" t="t" l="l"/>
            <a:pathLst>
              <a:path h="14661781" w="15366059">
                <a:moveTo>
                  <a:pt x="0" y="0"/>
                </a:moveTo>
                <a:lnTo>
                  <a:pt x="15366059" y="0"/>
                </a:lnTo>
                <a:lnTo>
                  <a:pt x="15366059" y="14661781"/>
                </a:lnTo>
                <a:lnTo>
                  <a:pt x="0" y="146617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035194" y="2758279"/>
            <a:ext cx="10544010" cy="4176940"/>
            <a:chOff x="0" y="0"/>
            <a:chExt cx="2777023" cy="110009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77023" cy="1100099"/>
            </a:xfrm>
            <a:custGeom>
              <a:avLst/>
              <a:gdLst/>
              <a:ahLst/>
              <a:cxnLst/>
              <a:rect r="r" b="b" t="t" l="l"/>
              <a:pathLst>
                <a:path h="1100099" w="2777023">
                  <a:moveTo>
                    <a:pt x="0" y="0"/>
                  </a:moveTo>
                  <a:lnTo>
                    <a:pt x="2777023" y="0"/>
                  </a:lnTo>
                  <a:lnTo>
                    <a:pt x="2777023" y="1100099"/>
                  </a:lnTo>
                  <a:lnTo>
                    <a:pt x="0" y="1100099"/>
                  </a:lnTo>
                  <a:close/>
                </a:path>
              </a:pathLst>
            </a:custGeom>
            <a:solidFill>
              <a:srgbClr val="2B023E">
                <a:alpha val="71765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777023" cy="11572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8859312" y="6800846"/>
            <a:ext cx="9428688" cy="2457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8470"/>
              </a:lnSpc>
              <a:spcBef>
                <a:spcPct val="0"/>
              </a:spcBef>
            </a:pPr>
            <a:r>
              <a:rPr lang="en-US" b="true" sz="18287">
                <a:solidFill>
                  <a:srgbClr val="FFFFFF">
                    <a:alpha val="37647"/>
                  </a:srgbClr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BACKEND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6269902" y="6935218"/>
            <a:ext cx="10309302" cy="1069590"/>
          </a:xfrm>
          <a:custGeom>
            <a:avLst/>
            <a:gdLst/>
            <a:ahLst/>
            <a:cxnLst/>
            <a:rect r="r" b="b" t="t" l="l"/>
            <a:pathLst>
              <a:path h="1069590" w="10309302">
                <a:moveTo>
                  <a:pt x="0" y="0"/>
                </a:moveTo>
                <a:lnTo>
                  <a:pt x="10309302" y="0"/>
                </a:lnTo>
                <a:lnTo>
                  <a:pt x="10309302" y="1069590"/>
                </a:lnTo>
                <a:lnTo>
                  <a:pt x="0" y="10695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172081" y="3070426"/>
            <a:ext cx="11971404" cy="191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89"/>
              </a:lnSpc>
            </a:pPr>
            <a:r>
              <a:rPr lang="en-US" sz="7315" b="true">
                <a:solidFill>
                  <a:srgbClr val="FFFFFF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 LOJA DE INFORMÁTICA/HARDWARE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911369" y="5180536"/>
            <a:ext cx="1633857" cy="1480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176"/>
              </a:lnSpc>
            </a:pPr>
            <a:r>
              <a:rPr lang="en-US" b="true" sz="11065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&amp;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57059" y="5314950"/>
            <a:ext cx="8461286" cy="1345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65"/>
              </a:lnSpc>
              <a:spcBef>
                <a:spcPct val="0"/>
              </a:spcBef>
            </a:pPr>
            <a:r>
              <a:rPr lang="en-US" b="true" sz="9965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PASSO A PASSO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028700"/>
            <a:ext cx="18288000" cy="8229600"/>
            <a:chOff x="0" y="0"/>
            <a:chExt cx="4816593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167467"/>
            </a:xfrm>
            <a:custGeom>
              <a:avLst/>
              <a:gdLst/>
              <a:ahLst/>
              <a:cxnLst/>
              <a:rect r="r" b="b" t="t" l="l"/>
              <a:pathLst>
                <a:path h="216746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2B023E">
                <a:alpha val="6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816593" cy="22246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1028700"/>
            <a:ext cx="18288000" cy="2696402"/>
            <a:chOff x="0" y="0"/>
            <a:chExt cx="4816593" cy="71016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710164"/>
            </a:xfrm>
            <a:custGeom>
              <a:avLst/>
              <a:gdLst/>
              <a:ahLst/>
              <a:cxnLst/>
              <a:rect r="r" b="b" t="t" l="l"/>
              <a:pathLst>
                <a:path h="71016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710164"/>
                  </a:lnTo>
                  <a:lnTo>
                    <a:pt x="0" y="710164"/>
                  </a:lnTo>
                  <a:close/>
                </a:path>
              </a:pathLst>
            </a:custGeom>
            <a:solidFill>
              <a:srgbClr val="2B023E">
                <a:alpha val="6000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816593" cy="7673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989349" y="9258300"/>
            <a:ext cx="10309302" cy="1069590"/>
          </a:xfrm>
          <a:custGeom>
            <a:avLst/>
            <a:gdLst/>
            <a:ahLst/>
            <a:cxnLst/>
            <a:rect r="r" b="b" t="t" l="l"/>
            <a:pathLst>
              <a:path h="1069590" w="10309302">
                <a:moveTo>
                  <a:pt x="0" y="0"/>
                </a:moveTo>
                <a:lnTo>
                  <a:pt x="10309302" y="0"/>
                </a:lnTo>
                <a:lnTo>
                  <a:pt x="10309302" y="1069590"/>
                </a:lnTo>
                <a:lnTo>
                  <a:pt x="0" y="10695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57078" y="1983664"/>
            <a:ext cx="6087296" cy="1104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29"/>
              </a:lnSpc>
              <a:spcBef>
                <a:spcPct val="0"/>
              </a:spcBef>
            </a:pPr>
            <a:r>
              <a:rPr lang="en-US" b="true" sz="8247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GERAL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53896" y="3964894"/>
            <a:ext cx="9695269" cy="4884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4075" indent="-377038" lvl="1">
              <a:lnSpc>
                <a:spcPts val="4889"/>
              </a:lnSpc>
              <a:buFont typeface="Arial"/>
              <a:buChar char="•"/>
            </a:pPr>
            <a:r>
              <a:rPr lang="en-US" sz="3492" spc="24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Tema:  Loja de Informática/Hardware </a:t>
            </a:r>
          </a:p>
          <a:p>
            <a:pPr algn="l" marL="754075" indent="-377038" lvl="1">
              <a:lnSpc>
                <a:spcPts val="4889"/>
              </a:lnSpc>
              <a:buFont typeface="Arial"/>
              <a:buChar char="•"/>
            </a:pPr>
            <a:r>
              <a:rPr lang="en-US" sz="3492" spc="24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Banco de dados no supabase (PostgreSQL)</a:t>
            </a:r>
          </a:p>
          <a:p>
            <a:pPr algn="l" marL="754075" indent="-377038" lvl="1">
              <a:lnSpc>
                <a:spcPts val="4889"/>
              </a:lnSpc>
              <a:buFont typeface="Arial"/>
              <a:buChar char="•"/>
            </a:pPr>
            <a:r>
              <a:rPr lang="en-US" sz="3492" spc="24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Tabela chamada: produtos</a:t>
            </a:r>
          </a:p>
          <a:p>
            <a:pPr algn="l" marL="754075" indent="-377038" lvl="1">
              <a:lnSpc>
                <a:spcPts val="4889"/>
              </a:lnSpc>
              <a:buFont typeface="Arial"/>
              <a:buChar char="•"/>
            </a:pPr>
            <a:r>
              <a:rPr lang="en-US" sz="3492" spc="24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id, nome e preço</a:t>
            </a:r>
          </a:p>
          <a:p>
            <a:pPr algn="l" marL="754075" indent="-377038" lvl="1">
              <a:lnSpc>
                <a:spcPts val="4889"/>
              </a:lnSpc>
              <a:buFont typeface="Arial"/>
              <a:buChar char="•"/>
            </a:pPr>
            <a:r>
              <a:rPr lang="en-US" sz="3492" spc="24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Operações de cadastrar e listar produtos</a:t>
            </a:r>
          </a:p>
          <a:p>
            <a:pPr algn="l" marL="754075" indent="-377038" lvl="1">
              <a:lnSpc>
                <a:spcPts val="4889"/>
              </a:lnSpc>
              <a:buFont typeface="Arial"/>
              <a:buChar char="•"/>
            </a:pPr>
            <a:r>
              <a:rPr lang="en-US" sz="3492" spc="24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Acesso: URL + Anon Key</a:t>
            </a:r>
          </a:p>
          <a:p>
            <a:pPr algn="l" marL="754075" indent="-377038" lvl="1">
              <a:lnSpc>
                <a:spcPts val="4889"/>
              </a:lnSpc>
              <a:buFont typeface="Arial"/>
              <a:buChar char="•"/>
            </a:pPr>
            <a:r>
              <a:rPr lang="en-US" sz="3492" spc="24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JavaScript</a:t>
            </a:r>
          </a:p>
          <a:p>
            <a:pPr algn="l">
              <a:lnSpc>
                <a:spcPts val="4889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0065828" y="1437548"/>
            <a:ext cx="7767934" cy="7411904"/>
          </a:xfrm>
          <a:custGeom>
            <a:avLst/>
            <a:gdLst/>
            <a:ahLst/>
            <a:cxnLst/>
            <a:rect r="r" b="b" t="t" l="l"/>
            <a:pathLst>
              <a:path h="7411904" w="7767934">
                <a:moveTo>
                  <a:pt x="0" y="0"/>
                </a:moveTo>
                <a:lnTo>
                  <a:pt x="7767934" y="0"/>
                </a:lnTo>
                <a:lnTo>
                  <a:pt x="7767934" y="7411904"/>
                </a:lnTo>
                <a:lnTo>
                  <a:pt x="0" y="74119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52098" y="-1288570"/>
            <a:ext cx="9691296" cy="13443457"/>
            <a:chOff x="0" y="0"/>
            <a:chExt cx="2552440" cy="35406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52440" cy="3540664"/>
            </a:xfrm>
            <a:custGeom>
              <a:avLst/>
              <a:gdLst/>
              <a:ahLst/>
              <a:cxnLst/>
              <a:rect r="r" b="b" t="t" l="l"/>
              <a:pathLst>
                <a:path h="3540664" w="2552440">
                  <a:moveTo>
                    <a:pt x="0" y="0"/>
                  </a:moveTo>
                  <a:lnTo>
                    <a:pt x="2552440" y="0"/>
                  </a:lnTo>
                  <a:lnTo>
                    <a:pt x="2552440" y="3540664"/>
                  </a:lnTo>
                  <a:lnTo>
                    <a:pt x="0" y="3540664"/>
                  </a:lnTo>
                  <a:close/>
                </a:path>
              </a:pathLst>
            </a:custGeom>
            <a:solidFill>
              <a:srgbClr val="2B023E">
                <a:alpha val="6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52440" cy="35978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5400000">
            <a:off x="3962652" y="4608705"/>
            <a:ext cx="10309302" cy="1069590"/>
          </a:xfrm>
          <a:custGeom>
            <a:avLst/>
            <a:gdLst/>
            <a:ahLst/>
            <a:cxnLst/>
            <a:rect r="r" b="b" t="t" l="l"/>
            <a:pathLst>
              <a:path h="1069590" w="10309302">
                <a:moveTo>
                  <a:pt x="0" y="0"/>
                </a:moveTo>
                <a:lnTo>
                  <a:pt x="10309302" y="0"/>
                </a:lnTo>
                <a:lnTo>
                  <a:pt x="10309302" y="1069590"/>
                </a:lnTo>
                <a:lnTo>
                  <a:pt x="0" y="10695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965601" y="-3612324"/>
            <a:ext cx="12252709" cy="8109065"/>
          </a:xfrm>
          <a:custGeom>
            <a:avLst/>
            <a:gdLst/>
            <a:ahLst/>
            <a:cxnLst/>
            <a:rect r="r" b="b" t="t" l="l"/>
            <a:pathLst>
              <a:path h="8109065" w="12252709">
                <a:moveTo>
                  <a:pt x="0" y="0"/>
                </a:moveTo>
                <a:lnTo>
                  <a:pt x="12252709" y="0"/>
                </a:lnTo>
                <a:lnTo>
                  <a:pt x="12252709" y="8109065"/>
                </a:lnTo>
                <a:lnTo>
                  <a:pt x="0" y="81090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970049" y="3639134"/>
            <a:ext cx="12252709" cy="8109065"/>
          </a:xfrm>
          <a:custGeom>
            <a:avLst/>
            <a:gdLst/>
            <a:ahLst/>
            <a:cxnLst/>
            <a:rect r="r" b="b" t="t" l="l"/>
            <a:pathLst>
              <a:path h="8109065" w="12252709">
                <a:moveTo>
                  <a:pt x="0" y="0"/>
                </a:moveTo>
                <a:lnTo>
                  <a:pt x="12252709" y="0"/>
                </a:lnTo>
                <a:lnTo>
                  <a:pt x="12252709" y="8109066"/>
                </a:lnTo>
                <a:lnTo>
                  <a:pt x="0" y="81090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306605" y="2623192"/>
            <a:ext cx="6275902" cy="175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785"/>
              </a:lnSpc>
              <a:spcBef>
                <a:spcPct val="0"/>
              </a:spcBef>
            </a:pPr>
            <a:r>
              <a:rPr lang="en-US" b="true" sz="6718">
                <a:solidFill>
                  <a:srgbClr val="FFFFFF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TECNOLOGIAS USADAS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950582" y="2489200"/>
            <a:ext cx="6044317" cy="5251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7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Node.js: Ambiente de execução JavaScript.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7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Express: Framework para criar o servidor e rotas.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7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Supabase: Banco de dados (alternativa ao Firebase) baseado em PostgreSQL.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7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CORS: Middleware para permitir requisições entre diferentes origens.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7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Postman/Thunder Client: Ferramentas para testar a API</a:t>
            </a:r>
          </a:p>
          <a:p>
            <a:pPr algn="l">
              <a:lnSpc>
                <a:spcPts val="3499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15451849" y="-1100841"/>
            <a:ext cx="3086100" cy="308610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1915670"/>
            <a:ext cx="19932135" cy="5674545"/>
            <a:chOff x="0" y="0"/>
            <a:chExt cx="5249616" cy="149453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249616" cy="1494530"/>
            </a:xfrm>
            <a:custGeom>
              <a:avLst/>
              <a:gdLst/>
              <a:ahLst/>
              <a:cxnLst/>
              <a:rect r="r" b="b" t="t" l="l"/>
              <a:pathLst>
                <a:path h="1494530" w="5249616">
                  <a:moveTo>
                    <a:pt x="0" y="0"/>
                  </a:moveTo>
                  <a:lnTo>
                    <a:pt x="5249616" y="0"/>
                  </a:lnTo>
                  <a:lnTo>
                    <a:pt x="5249616" y="1494530"/>
                  </a:lnTo>
                  <a:lnTo>
                    <a:pt x="0" y="1494530"/>
                  </a:lnTo>
                  <a:close/>
                </a:path>
              </a:pathLst>
            </a:custGeom>
            <a:solidFill>
              <a:srgbClr val="2B023E">
                <a:alpha val="6000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5249616" cy="15516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461919" y="1915670"/>
            <a:ext cx="10717615" cy="5674545"/>
            <a:chOff x="0" y="0"/>
            <a:chExt cx="2822746" cy="149453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822746" cy="1494530"/>
            </a:xfrm>
            <a:custGeom>
              <a:avLst/>
              <a:gdLst/>
              <a:ahLst/>
              <a:cxnLst/>
              <a:rect r="r" b="b" t="t" l="l"/>
              <a:pathLst>
                <a:path h="1494530" w="2822746">
                  <a:moveTo>
                    <a:pt x="0" y="0"/>
                  </a:moveTo>
                  <a:lnTo>
                    <a:pt x="2822746" y="0"/>
                  </a:lnTo>
                  <a:lnTo>
                    <a:pt x="2822746" y="1494530"/>
                  </a:lnTo>
                  <a:lnTo>
                    <a:pt x="0" y="1494530"/>
                  </a:ln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822746" cy="15516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246582" y="3227420"/>
            <a:ext cx="7302849" cy="2249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715"/>
              </a:lnSpc>
              <a:spcBef>
                <a:spcPct val="0"/>
              </a:spcBef>
            </a:pPr>
            <a:r>
              <a:rPr lang="en-US" b="true" sz="8629">
                <a:solidFill>
                  <a:srgbClr val="FFFFFF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INICIALIZANDO O PROJETO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66067" y="2622681"/>
            <a:ext cx="6342894" cy="814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79"/>
              </a:lnSpc>
              <a:spcBef>
                <a:spcPct val="0"/>
              </a:spcBef>
            </a:pPr>
            <a:r>
              <a:rPr lang="en-US" b="true" sz="6118">
                <a:solidFill>
                  <a:srgbClr val="FFFFFF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TEMÁTICA 2030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66067" y="3990791"/>
            <a:ext cx="6044317" cy="262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7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Passo 1: Inicializar o projeto com o comando npm init -y.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74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Passo 2: Instalar as dependências necessárias: npm install express cors dotenv @supabase/supabase-js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3896888" y="7590216"/>
            <a:ext cx="10309302" cy="1069590"/>
          </a:xfrm>
          <a:custGeom>
            <a:avLst/>
            <a:gdLst/>
            <a:ahLst/>
            <a:cxnLst/>
            <a:rect r="r" b="b" t="t" l="l"/>
            <a:pathLst>
              <a:path h="1069590" w="10309302">
                <a:moveTo>
                  <a:pt x="0" y="0"/>
                </a:moveTo>
                <a:lnTo>
                  <a:pt x="10309302" y="0"/>
                </a:lnTo>
                <a:lnTo>
                  <a:pt x="10309302" y="1069590"/>
                </a:lnTo>
                <a:lnTo>
                  <a:pt x="0" y="106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7023336" y="3075020"/>
            <a:ext cx="3086100" cy="308610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100000"/>
                  </a:srgbClr>
                </a:gs>
                <a:gs pos="100000">
                  <a:srgbClr val="FF66C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170FF">
                <a:alpha val="100000"/>
              </a:srgbClr>
            </a:gs>
            <a:gs pos="100000">
              <a:srgbClr val="FF66C4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17738" y="-1288570"/>
            <a:ext cx="8783809" cy="13443457"/>
            <a:chOff x="0" y="0"/>
            <a:chExt cx="2313431" cy="35406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13431" cy="3540664"/>
            </a:xfrm>
            <a:custGeom>
              <a:avLst/>
              <a:gdLst/>
              <a:ahLst/>
              <a:cxnLst/>
              <a:rect r="r" b="b" t="t" l="l"/>
              <a:pathLst>
                <a:path h="3540664" w="2313431">
                  <a:moveTo>
                    <a:pt x="0" y="0"/>
                  </a:moveTo>
                  <a:lnTo>
                    <a:pt x="2313431" y="0"/>
                  </a:lnTo>
                  <a:lnTo>
                    <a:pt x="2313431" y="3540664"/>
                  </a:lnTo>
                  <a:lnTo>
                    <a:pt x="0" y="3540664"/>
                  </a:lnTo>
                  <a:close/>
                </a:path>
              </a:pathLst>
            </a:custGeom>
            <a:solidFill>
              <a:srgbClr val="2B023E">
                <a:alpha val="6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313431" cy="35978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5400000">
            <a:off x="2847343" y="4608705"/>
            <a:ext cx="10309302" cy="1069590"/>
          </a:xfrm>
          <a:custGeom>
            <a:avLst/>
            <a:gdLst/>
            <a:ahLst/>
            <a:cxnLst/>
            <a:rect r="r" b="b" t="t" l="l"/>
            <a:pathLst>
              <a:path h="1069590" w="10309302">
                <a:moveTo>
                  <a:pt x="0" y="0"/>
                </a:moveTo>
                <a:lnTo>
                  <a:pt x="10309301" y="0"/>
                </a:lnTo>
                <a:lnTo>
                  <a:pt x="10309301" y="1069590"/>
                </a:lnTo>
                <a:lnTo>
                  <a:pt x="0" y="10695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4965601" y="-3612324"/>
            <a:ext cx="12252709" cy="8109065"/>
          </a:xfrm>
          <a:custGeom>
            <a:avLst/>
            <a:gdLst/>
            <a:ahLst/>
            <a:cxnLst/>
            <a:rect r="r" b="b" t="t" l="l"/>
            <a:pathLst>
              <a:path h="8109065" w="12252709">
                <a:moveTo>
                  <a:pt x="0" y="0"/>
                </a:moveTo>
                <a:lnTo>
                  <a:pt x="12252709" y="0"/>
                </a:lnTo>
                <a:lnTo>
                  <a:pt x="12252709" y="8109065"/>
                </a:lnTo>
                <a:lnTo>
                  <a:pt x="0" y="81090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455899" y="4814362"/>
            <a:ext cx="12252709" cy="8109065"/>
          </a:xfrm>
          <a:custGeom>
            <a:avLst/>
            <a:gdLst/>
            <a:ahLst/>
            <a:cxnLst/>
            <a:rect r="r" b="b" t="t" l="l"/>
            <a:pathLst>
              <a:path h="8109065" w="12252709">
                <a:moveTo>
                  <a:pt x="0" y="0"/>
                </a:moveTo>
                <a:lnTo>
                  <a:pt x="12252709" y="0"/>
                </a:lnTo>
                <a:lnTo>
                  <a:pt x="12252709" y="8109065"/>
                </a:lnTo>
                <a:lnTo>
                  <a:pt x="0" y="81090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2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99554" y="1189436"/>
            <a:ext cx="6275902" cy="2610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785"/>
              </a:lnSpc>
              <a:spcBef>
                <a:spcPct val="0"/>
              </a:spcBef>
            </a:pPr>
            <a:r>
              <a:rPr lang="en-US" b="true" sz="6718">
                <a:solidFill>
                  <a:srgbClr val="582C81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CONFIGURAÇÃO DO SERVIDOR (EXPRESS)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410002" y="-1100841"/>
            <a:ext cx="3086100" cy="30861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54000"/>
                  </a:srgbClr>
                </a:gs>
                <a:gs pos="100000">
                  <a:srgbClr val="FF66C4">
                    <a:alpha val="54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394455" y="8325088"/>
            <a:ext cx="3086100" cy="308610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3358B">
                    <a:alpha val="54000"/>
                  </a:srgbClr>
                </a:gs>
                <a:gs pos="100000">
                  <a:srgbClr val="FF66C4">
                    <a:alpha val="54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409268" y="1569339"/>
            <a:ext cx="5848331" cy="2538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2903"/>
              </a:lnSpc>
              <a:buFont typeface="Arial"/>
              <a:buChar char="•"/>
            </a:pPr>
            <a:r>
              <a:rPr lang="en-US" sz="2199" spc="109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Criar servidor com Express.</a:t>
            </a:r>
          </a:p>
          <a:p>
            <a:pPr algn="l" marL="474979" indent="-237490" lvl="1">
              <a:lnSpc>
                <a:spcPts val="2903"/>
              </a:lnSpc>
              <a:buFont typeface="Arial"/>
              <a:buChar char="•"/>
            </a:pPr>
            <a:r>
              <a:rPr lang="en-US" sz="2199" spc="109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Adicionar middleware CORS para permitir requisições do frontend (http://127.0.0.1:5500).</a:t>
            </a:r>
          </a:p>
          <a:p>
            <a:pPr algn="l" marL="474979" indent="-237490" lvl="1">
              <a:lnSpc>
                <a:spcPts val="2903"/>
              </a:lnSpc>
              <a:buFont typeface="Arial"/>
              <a:buChar char="•"/>
            </a:pPr>
            <a:r>
              <a:rPr lang="en-US" sz="2199" spc="109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Configurar body-parser para processar dados JSON.</a:t>
            </a:r>
          </a:p>
          <a:p>
            <a:pPr algn="l">
              <a:lnSpc>
                <a:spcPts val="2903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9531733" y="5703288"/>
            <a:ext cx="5848331" cy="1814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2903"/>
              </a:lnSpc>
              <a:buFont typeface="Arial"/>
              <a:buChar char="•"/>
            </a:pPr>
            <a:r>
              <a:rPr lang="en-US" sz="2199" spc="109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Instalar @supabase/supabase-js.</a:t>
            </a:r>
          </a:p>
          <a:p>
            <a:pPr algn="l" marL="474979" indent="-237490" lvl="1">
              <a:lnSpc>
                <a:spcPts val="2903"/>
              </a:lnSpc>
              <a:buFont typeface="Arial"/>
              <a:buChar char="•"/>
            </a:pPr>
            <a:r>
              <a:rPr lang="en-US" sz="2199" spc="109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Configurar variáveis de ambiente (.env) com as credenciais do Supabase.</a:t>
            </a:r>
          </a:p>
          <a:p>
            <a:pPr algn="l" marL="474979" indent="-237490" lvl="1">
              <a:lnSpc>
                <a:spcPts val="2903"/>
              </a:lnSpc>
              <a:buFont typeface="Arial"/>
              <a:buChar char="•"/>
            </a:pPr>
            <a:r>
              <a:rPr lang="en-US" sz="2199" spc="109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Inicializar a conexão com o Supabase</a:t>
            </a:r>
          </a:p>
          <a:p>
            <a:pPr algn="l">
              <a:lnSpc>
                <a:spcPts val="2903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160753" y="5071700"/>
            <a:ext cx="5680644" cy="2478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49"/>
              </a:lnSpc>
              <a:spcBef>
                <a:spcPct val="0"/>
              </a:spcBef>
            </a:pPr>
            <a:r>
              <a:rPr lang="en-US" b="true" sz="6699">
                <a:solidFill>
                  <a:srgbClr val="582C81"/>
                </a:solidFill>
                <a:latin typeface="Barlow SemiCondensed Bold"/>
                <a:ea typeface="Barlow SemiCondensed Bold"/>
                <a:cs typeface="Barlow SemiCondensed Bold"/>
                <a:sym typeface="Barlow SemiCondensed Bold"/>
              </a:rPr>
              <a:t>Conexão com o Supabase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66C4">
                <a:alpha val="100000"/>
              </a:srgbClr>
            </a:gs>
            <a:gs pos="100000">
              <a:srgbClr val="23358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418290"/>
            <a:ext cx="10117290" cy="11133080"/>
            <a:chOff x="0" y="0"/>
            <a:chExt cx="1567433" cy="17248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67433" cy="1724806"/>
            </a:xfrm>
            <a:custGeom>
              <a:avLst/>
              <a:gdLst/>
              <a:ahLst/>
              <a:cxnLst/>
              <a:rect r="r" b="b" t="t" l="l"/>
              <a:pathLst>
                <a:path h="1724806" w="1567433">
                  <a:moveTo>
                    <a:pt x="0" y="0"/>
                  </a:moveTo>
                  <a:lnTo>
                    <a:pt x="1567433" y="0"/>
                  </a:lnTo>
                  <a:lnTo>
                    <a:pt x="1567433" y="1724806"/>
                  </a:lnTo>
                  <a:lnTo>
                    <a:pt x="0" y="1724806"/>
                  </a:lnTo>
                  <a:close/>
                </a:path>
              </a:pathLst>
            </a:custGeom>
            <a:blipFill>
              <a:blip r:embed="rId2">
                <a:alphaModFix amt="79000"/>
              </a:blip>
              <a:stretch>
                <a:fillRect l="-23568" t="-37608" r="-4677" b="-8072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117290" y="962025"/>
            <a:ext cx="7991300" cy="3875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01454" indent="-400727" lvl="1">
              <a:lnSpc>
                <a:spcPts val="5197"/>
              </a:lnSpc>
              <a:buFont typeface="Arial"/>
              <a:buChar char="•"/>
            </a:pPr>
            <a:r>
              <a:rPr lang="en-US" sz="3712" spc="259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GET: Buscar todos os produtos.</a:t>
            </a:r>
          </a:p>
          <a:p>
            <a:pPr algn="l" marL="801454" indent="-400727" lvl="1">
              <a:lnSpc>
                <a:spcPts val="5197"/>
              </a:lnSpc>
              <a:buFont typeface="Arial"/>
              <a:buChar char="•"/>
            </a:pPr>
            <a:r>
              <a:rPr lang="en-US" sz="3712" spc="259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GET (ID): Buscar produto por ID.</a:t>
            </a:r>
          </a:p>
          <a:p>
            <a:pPr algn="l" marL="801454" indent="-400727" lvl="1">
              <a:lnSpc>
                <a:spcPts val="5197"/>
              </a:lnSpc>
              <a:buFont typeface="Arial"/>
              <a:buChar char="•"/>
            </a:pPr>
            <a:r>
              <a:rPr lang="en-US" sz="3712" spc="259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POST: Criar novo produto.</a:t>
            </a:r>
          </a:p>
          <a:p>
            <a:pPr algn="l" marL="801454" indent="-400727" lvl="1">
              <a:lnSpc>
                <a:spcPts val="5197"/>
              </a:lnSpc>
              <a:buFont typeface="Arial"/>
              <a:buChar char="•"/>
            </a:pPr>
            <a:r>
              <a:rPr lang="en-US" sz="3712" spc="259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PUT: Atualizar produto.</a:t>
            </a:r>
          </a:p>
          <a:p>
            <a:pPr algn="l" marL="801454" indent="-400727" lvl="1">
              <a:lnSpc>
                <a:spcPts val="5197"/>
              </a:lnSpc>
              <a:buFont typeface="Arial"/>
              <a:buChar char="•"/>
            </a:pPr>
            <a:r>
              <a:rPr lang="en-US" sz="3712" spc="259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DELETE: Deletar produto.</a:t>
            </a:r>
          </a:p>
          <a:p>
            <a:pPr algn="l">
              <a:lnSpc>
                <a:spcPts val="5197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7188" y="2437951"/>
            <a:ext cx="10309302" cy="1069590"/>
          </a:xfrm>
          <a:custGeom>
            <a:avLst/>
            <a:gdLst/>
            <a:ahLst/>
            <a:cxnLst/>
            <a:rect r="r" b="b" t="t" l="l"/>
            <a:pathLst>
              <a:path h="1069590" w="10309302">
                <a:moveTo>
                  <a:pt x="0" y="0"/>
                </a:moveTo>
                <a:lnTo>
                  <a:pt x="10309301" y="0"/>
                </a:lnTo>
                <a:lnTo>
                  <a:pt x="10309301" y="1069590"/>
                </a:lnTo>
                <a:lnTo>
                  <a:pt x="0" y="106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833292" y="291434"/>
            <a:ext cx="11159781" cy="2194142"/>
            <a:chOff x="0" y="0"/>
            <a:chExt cx="2939202" cy="57788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939202" cy="577881"/>
            </a:xfrm>
            <a:custGeom>
              <a:avLst/>
              <a:gdLst/>
              <a:ahLst/>
              <a:cxnLst/>
              <a:rect r="r" b="b" t="t" l="l"/>
              <a:pathLst>
                <a:path h="577881" w="2939202">
                  <a:moveTo>
                    <a:pt x="0" y="0"/>
                  </a:moveTo>
                  <a:lnTo>
                    <a:pt x="2939202" y="0"/>
                  </a:lnTo>
                  <a:lnTo>
                    <a:pt x="2939202" y="577881"/>
                  </a:lnTo>
                  <a:lnTo>
                    <a:pt x="0" y="577881"/>
                  </a:lnTo>
                  <a:close/>
                </a:path>
              </a:pathLst>
            </a:custGeom>
            <a:gradFill rotWithShape="true">
              <a:gsLst>
                <a:gs pos="0">
                  <a:srgbClr val="23358B">
                    <a:alpha val="95000"/>
                  </a:srgbClr>
                </a:gs>
                <a:gs pos="100000">
                  <a:srgbClr val="FF66C4">
                    <a:alpha val="95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939202" cy="6350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-54637" y="1002647"/>
            <a:ext cx="9921882" cy="895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785"/>
              </a:lnSpc>
              <a:spcBef>
                <a:spcPct val="0"/>
              </a:spcBef>
            </a:pPr>
            <a:r>
              <a:rPr lang="en-US" b="true" sz="6718">
                <a:solidFill>
                  <a:srgbClr val="FFFFFF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CRIANDO AS ROTAS (CRUD)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-833292" y="5970083"/>
            <a:ext cx="11159781" cy="2194142"/>
            <a:chOff x="0" y="0"/>
            <a:chExt cx="2939202" cy="57788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939202" cy="577881"/>
            </a:xfrm>
            <a:custGeom>
              <a:avLst/>
              <a:gdLst/>
              <a:ahLst/>
              <a:cxnLst/>
              <a:rect r="r" b="b" t="t" l="l"/>
              <a:pathLst>
                <a:path h="577881" w="2939202">
                  <a:moveTo>
                    <a:pt x="0" y="0"/>
                  </a:moveTo>
                  <a:lnTo>
                    <a:pt x="2939202" y="0"/>
                  </a:lnTo>
                  <a:lnTo>
                    <a:pt x="2939202" y="577881"/>
                  </a:lnTo>
                  <a:lnTo>
                    <a:pt x="0" y="577881"/>
                  </a:lnTo>
                  <a:close/>
                </a:path>
              </a:pathLst>
            </a:custGeom>
            <a:gradFill rotWithShape="true">
              <a:gsLst>
                <a:gs pos="0">
                  <a:srgbClr val="23358B">
                    <a:alpha val="95000"/>
                  </a:srgbClr>
                </a:gs>
                <a:gs pos="100000">
                  <a:srgbClr val="FF66C4">
                    <a:alpha val="95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2939202" cy="6350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-54637" y="6237360"/>
            <a:ext cx="9921882" cy="3467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785"/>
              </a:lnSpc>
            </a:pPr>
            <a:r>
              <a:rPr lang="en-US" b="true" sz="6718">
                <a:solidFill>
                  <a:srgbClr val="FFFFFF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TESTANDO A API COM THUNDER CLIENT/POSTMAN</a:t>
            </a:r>
          </a:p>
          <a:p>
            <a:pPr algn="r" marL="1450508" indent="-725254" lvl="1">
              <a:lnSpc>
                <a:spcPts val="6785"/>
              </a:lnSpc>
              <a:buFont typeface="Arial"/>
              <a:buChar char="•"/>
            </a:pPr>
          </a:p>
          <a:p>
            <a:pPr algn="r" marL="0" indent="0" lvl="0">
              <a:lnSpc>
                <a:spcPts val="6785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0326489" y="6232098"/>
            <a:ext cx="7889741" cy="2255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57032" indent="-328516" lvl="1">
              <a:lnSpc>
                <a:spcPts val="4564"/>
              </a:lnSpc>
              <a:buFont typeface="Arial"/>
              <a:buChar char="•"/>
            </a:pPr>
            <a:r>
              <a:rPr lang="en-US" sz="3043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Testar as rotas usando Thunder Client ou Postman.</a:t>
            </a:r>
          </a:p>
          <a:p>
            <a:pPr algn="ctr" marL="657032" indent="-328516" lvl="1">
              <a:lnSpc>
                <a:spcPts val="4564"/>
              </a:lnSpc>
              <a:buFont typeface="Arial"/>
              <a:buChar char="•"/>
            </a:pPr>
            <a:r>
              <a:rPr lang="en-US" sz="3043">
                <a:solidFill>
                  <a:srgbClr val="FFFFFF"/>
                </a:solidFill>
                <a:latin typeface="Barlow SemiCondensed"/>
                <a:ea typeface="Barlow SemiCondensed"/>
                <a:cs typeface="Barlow SemiCondensed"/>
                <a:sym typeface="Barlow SemiCondensed"/>
              </a:rPr>
              <a:t>Exemplos de requisições GET, POST, PUT, DELETE.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2654341"/>
            <a:ext cx="18288000" cy="5404513"/>
            <a:chOff x="0" y="0"/>
            <a:chExt cx="4816593" cy="142341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1423411"/>
            </a:xfrm>
            <a:custGeom>
              <a:avLst/>
              <a:gdLst/>
              <a:ahLst/>
              <a:cxnLst/>
              <a:rect r="r" b="b" t="t" l="l"/>
              <a:pathLst>
                <a:path h="142341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423411"/>
                  </a:lnTo>
                  <a:lnTo>
                    <a:pt x="0" y="1423411"/>
                  </a:lnTo>
                  <a:close/>
                </a:path>
              </a:pathLst>
            </a:custGeom>
            <a:solidFill>
              <a:srgbClr val="582C81">
                <a:alpha val="77647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816593" cy="14805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5796429">
            <a:off x="16782401" y="3919920"/>
            <a:ext cx="3011198" cy="3011198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170FF">
                    <a:alpha val="54000"/>
                  </a:srgbClr>
                </a:gs>
                <a:gs pos="100000">
                  <a:srgbClr val="FF66C4">
                    <a:alpha val="54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586877" y="3243566"/>
            <a:ext cx="6276063" cy="686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99"/>
              </a:lnSpc>
              <a:spcBef>
                <a:spcPct val="0"/>
              </a:spcBef>
            </a:pPr>
            <a:r>
              <a:rPr lang="en-US" b="true" sz="5148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CONCLUSÃO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86877" y="4301925"/>
            <a:ext cx="6276063" cy="28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3444" indent="-346722" lvl="1">
              <a:lnSpc>
                <a:spcPts val="3243"/>
              </a:lnSpc>
              <a:buFont typeface="Arial"/>
              <a:buChar char="•"/>
            </a:pPr>
            <a:r>
              <a:rPr lang="en-US" b="true" sz="3211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API COM CRUD PARA GERENCIAR PRODUTOS DE HARDWARE.</a:t>
            </a:r>
          </a:p>
          <a:p>
            <a:pPr algn="ctr" marL="693444" indent="-346722" lvl="1">
              <a:lnSpc>
                <a:spcPts val="3243"/>
              </a:lnSpc>
              <a:buFont typeface="Arial"/>
              <a:buChar char="•"/>
            </a:pPr>
            <a:r>
              <a:rPr lang="en-US" b="true" sz="3211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USANDO SUPABASE COMO BANCO DE DADOS.</a:t>
            </a:r>
          </a:p>
          <a:p>
            <a:pPr algn="ctr" marL="693444" indent="-346722" lvl="1">
              <a:lnSpc>
                <a:spcPts val="3243"/>
              </a:lnSpc>
              <a:buFont typeface="Arial"/>
              <a:buChar char="•"/>
            </a:pPr>
            <a:r>
              <a:rPr lang="en-US" b="true" sz="3211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TESTADO COM THUNDER CLIENT/POSTMAN.</a:t>
            </a:r>
          </a:p>
          <a:p>
            <a:pPr algn="ctr" marL="0" indent="0" lvl="0">
              <a:lnSpc>
                <a:spcPts val="3243"/>
              </a:lnSpc>
              <a:spcBef>
                <a:spcPct val="0"/>
              </a:spcBef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4319140" y="8058854"/>
            <a:ext cx="10309302" cy="1069590"/>
          </a:xfrm>
          <a:custGeom>
            <a:avLst/>
            <a:gdLst/>
            <a:ahLst/>
            <a:cxnLst/>
            <a:rect r="r" b="b" t="t" l="l"/>
            <a:pathLst>
              <a:path h="1069590" w="10309302">
                <a:moveTo>
                  <a:pt x="0" y="0"/>
                </a:moveTo>
                <a:lnTo>
                  <a:pt x="10309302" y="0"/>
                </a:lnTo>
                <a:lnTo>
                  <a:pt x="10309302" y="1069590"/>
                </a:lnTo>
                <a:lnTo>
                  <a:pt x="0" y="10695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343101" y="3243566"/>
            <a:ext cx="6276063" cy="686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199"/>
              </a:lnSpc>
              <a:spcBef>
                <a:spcPct val="0"/>
              </a:spcBef>
            </a:pPr>
            <a:r>
              <a:rPr lang="en-US" b="true" sz="5148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PRÓXIMOS PASSOS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016027" y="4206977"/>
            <a:ext cx="6276063" cy="247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3444" indent="-346722" lvl="1">
              <a:lnSpc>
                <a:spcPts val="3243"/>
              </a:lnSpc>
              <a:buFont typeface="Arial"/>
              <a:buChar char="•"/>
            </a:pPr>
            <a:r>
              <a:rPr lang="en-US" b="true" sz="3211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ADICIONAR AUTENTICAÇÃO (EX: JWT).</a:t>
            </a:r>
          </a:p>
          <a:p>
            <a:pPr algn="ctr" marL="693444" indent="-346722" lvl="1">
              <a:lnSpc>
                <a:spcPts val="3243"/>
              </a:lnSpc>
              <a:buFont typeface="Arial"/>
              <a:buChar char="•"/>
            </a:pPr>
            <a:r>
              <a:rPr lang="en-US" b="true" sz="3211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V</a:t>
            </a:r>
            <a:r>
              <a:rPr lang="en-US" b="true" sz="3211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ALIDAÇÃO DE DADOS.</a:t>
            </a:r>
          </a:p>
          <a:p>
            <a:pPr algn="ctr" marL="693444" indent="-346722" lvl="1">
              <a:lnSpc>
                <a:spcPts val="3243"/>
              </a:lnSpc>
              <a:buFont typeface="Arial"/>
              <a:buChar char="•"/>
            </a:pPr>
            <a:r>
              <a:rPr lang="en-US" b="true" sz="3211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BU</a:t>
            </a:r>
            <a:r>
              <a:rPr lang="en-US" b="true" sz="3211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SCAR E FILTRAR PRODUTOS.</a:t>
            </a:r>
          </a:p>
          <a:p>
            <a:pPr algn="ctr" marL="693444" indent="-346722" lvl="1">
              <a:lnSpc>
                <a:spcPts val="3243"/>
              </a:lnSpc>
              <a:buFont typeface="Arial"/>
              <a:buChar char="•"/>
            </a:pPr>
            <a:r>
              <a:rPr lang="en-US" b="true" sz="3211">
                <a:solidFill>
                  <a:srgbClr val="B0A3F4"/>
                </a:solidFill>
                <a:latin typeface="Barlow SemiCondensed Heavy"/>
                <a:ea typeface="Barlow SemiCondensed Heavy"/>
                <a:cs typeface="Barlow SemiCondensed Heavy"/>
                <a:sym typeface="Barlow SemiCondensed Heavy"/>
              </a:rPr>
              <a:t>DOCUMENTAÇÃO DA API.</a:t>
            </a:r>
          </a:p>
          <a:p>
            <a:pPr algn="ctr" marL="0" indent="0" lvl="0">
              <a:lnSpc>
                <a:spcPts val="324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DAG5tq0UDKQ</dc:identifier>
  <dcterms:modified xsi:type="dcterms:W3CDTF">2011-08-01T06:04:30Z</dcterms:modified>
  <cp:revision>1</cp:revision>
  <dc:title>Loja de Informática/Hardware</dc:title>
</cp:coreProperties>
</file>

<file path=docProps/thumbnail.jpeg>
</file>